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2" r:id="rId5"/>
    <p:sldId id="273" r:id="rId6"/>
    <p:sldId id="267" r:id="rId7"/>
    <p:sldId id="268" r:id="rId8"/>
    <p:sldId id="259" r:id="rId9"/>
    <p:sldId id="261" r:id="rId10"/>
    <p:sldId id="262" r:id="rId11"/>
    <p:sldId id="263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8E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34048"/>
            <a:ext cx="6172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0"/>
            <a:ext cx="4191000" cy="33337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1088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533400" y="1447800"/>
            <a:ext cx="2819400" cy="2819400"/>
            <a:chOff x="2514600" y="1219200"/>
            <a:chExt cx="4038600" cy="4038600"/>
          </a:xfrm>
        </p:grpSpPr>
        <p:grpSp>
          <p:nvGrpSpPr>
            <p:cNvPr id="3" name="Group 30"/>
            <p:cNvGrpSpPr/>
            <p:nvPr/>
          </p:nvGrpSpPr>
          <p:grpSpPr>
            <a:xfrm>
              <a:off x="2590800" y="1295400"/>
              <a:ext cx="3886200" cy="3886200"/>
              <a:chOff x="2590800" y="1295400"/>
              <a:chExt cx="3886200" cy="38862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590800" y="1295400"/>
                <a:ext cx="3886200" cy="3886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200400" y="1905000"/>
                <a:ext cx="2667000" cy="2667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733800" y="2438400"/>
                <a:ext cx="1600200" cy="1600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114800" y="2819400"/>
                <a:ext cx="838200" cy="838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Oval 4"/>
            <p:cNvSpPr/>
            <p:nvPr/>
          </p:nvSpPr>
          <p:spPr>
            <a:xfrm>
              <a:off x="4419600" y="23622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958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419600" y="1828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95800" y="4495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05200" y="4038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05200" y="22860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562600" y="39624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4008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419600" y="12192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495800" y="51054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79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124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41020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048000" y="1828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971800" y="4419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943600" y="44196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62000" y="4953000"/>
            <a:ext cx="24384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NikoshBAN" pitchFamily="2" charset="0"/>
                <a:cs typeface="NikoshBAN" pitchFamily="2" charset="0"/>
              </a:rPr>
              <a:t>ক্লোরিণ পরমানু(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Cl)</a:t>
            </a:r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2667000"/>
            <a:ext cx="58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419600" y="1371600"/>
            <a:ext cx="2819400" cy="2819400"/>
            <a:chOff x="4419600" y="1371600"/>
            <a:chExt cx="2819400" cy="2819400"/>
          </a:xfrm>
        </p:grpSpPr>
        <p:sp>
          <p:nvSpPr>
            <p:cNvPr id="49" name="Oval 48"/>
            <p:cNvSpPr/>
            <p:nvPr/>
          </p:nvSpPr>
          <p:spPr>
            <a:xfrm>
              <a:off x="4898366" y="1844617"/>
              <a:ext cx="1861868" cy="18618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270740" y="2216991"/>
              <a:ext cx="1117121" cy="111712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536721" y="2482972"/>
              <a:ext cx="585159" cy="58515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749506" y="2169543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802702" y="3286664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749506" y="1797170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802702" y="3659038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111151" y="3339860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111151" y="2116347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547449" y="3286664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07038" y="2648309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845170" y="2648309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441057" y="2063151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472796" y="1419047"/>
              <a:ext cx="2713008" cy="27130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419600" y="2648309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7132608" y="2648309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749506" y="1371600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802702" y="4084608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791974" y="1797170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738777" y="3605842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813430" y="3605842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05600" y="1723847"/>
              <a:ext cx="106392" cy="10639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587041" y="2590800"/>
            <a:ext cx="585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000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0" y="4953000"/>
            <a:ext cx="24384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NikoshBAN" pitchFamily="2" charset="0"/>
                <a:cs typeface="NikoshBAN" pitchFamily="2" charset="0"/>
              </a:rPr>
              <a:t>আর্গন পরমানু(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Ar)</a:t>
            </a:r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419600" y="1371600"/>
            <a:ext cx="2819400" cy="2819400"/>
            <a:chOff x="2025770" y="-189260"/>
            <a:chExt cx="2819400" cy="2819400"/>
          </a:xfrm>
        </p:grpSpPr>
        <p:sp>
          <p:nvSpPr>
            <p:cNvPr id="56" name="Oval 55"/>
            <p:cNvSpPr/>
            <p:nvPr/>
          </p:nvSpPr>
          <p:spPr>
            <a:xfrm>
              <a:off x="2078966" y="-141813"/>
              <a:ext cx="2713008" cy="27130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025770" y="1087449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738778" y="1087449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355676" y="-189260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408872" y="2523748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398144" y="236310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44947" y="2044982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4419600" y="2044982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311770" y="162987"/>
              <a:ext cx="106392" cy="10639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7790523" y="2560022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NikoshBAN" pitchFamily="2" charset="0"/>
                <a:cs typeface="NikoshBAN" pitchFamily="2" charset="0"/>
              </a:rPr>
              <a:t>অষ্টক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26" grpId="0" animBg="1"/>
      <p:bldP spid="2" grpId="0"/>
      <p:bldP spid="53" grpId="0"/>
      <p:bldP spid="54" grpId="0" animBg="1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638800" y="2133600"/>
            <a:ext cx="2286000" cy="2286000"/>
            <a:chOff x="5638800" y="2133600"/>
            <a:chExt cx="2286000" cy="2286000"/>
          </a:xfrm>
        </p:grpSpPr>
        <p:grpSp>
          <p:nvGrpSpPr>
            <p:cNvPr id="4" name="Group 30"/>
            <p:cNvGrpSpPr/>
            <p:nvPr/>
          </p:nvGrpSpPr>
          <p:grpSpPr>
            <a:xfrm>
              <a:off x="5681932" y="2176732"/>
              <a:ext cx="2199736" cy="2199736"/>
              <a:chOff x="2590800" y="1295400"/>
              <a:chExt cx="3886200" cy="38862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590800" y="1295400"/>
                <a:ext cx="3886200" cy="3886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00400" y="1905000"/>
                <a:ext cx="2667000" cy="2667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33800" y="2438400"/>
                <a:ext cx="1600200" cy="16002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114800" y="2819400"/>
                <a:ext cx="838200" cy="838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6717102" y="2780581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760234" y="3686355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717102" y="247865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760234" y="3988279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199517" y="372948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199517" y="2737449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64083" y="3686355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638800" y="316877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838536" y="316877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17102" y="213360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760234" y="4333336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493479" y="316877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83857" y="316877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277819" y="269431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533736" y="247865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897592" y="394514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579743" y="394514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553200" y="32004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/>
                <a:t>17+</a:t>
              </a:r>
              <a:endParaRPr lang="en-US"/>
            </a:p>
          </p:txBody>
        </p:sp>
      </p:grpSp>
      <p:sp>
        <p:nvSpPr>
          <p:cNvPr id="41" name="Oval 40"/>
          <p:cNvSpPr/>
          <p:nvPr/>
        </p:nvSpPr>
        <p:spPr>
          <a:xfrm>
            <a:off x="1143000" y="2133600"/>
            <a:ext cx="2286000" cy="2286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199736" y="2123536"/>
            <a:ext cx="86264" cy="86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88057" y="2478657"/>
            <a:ext cx="1595886" cy="1595886"/>
            <a:chOff x="1488057" y="2478657"/>
            <a:chExt cx="1595886" cy="1595886"/>
          </a:xfrm>
        </p:grpSpPr>
        <p:sp>
          <p:nvSpPr>
            <p:cNvPr id="42" name="Oval 41"/>
            <p:cNvSpPr/>
            <p:nvPr/>
          </p:nvSpPr>
          <p:spPr>
            <a:xfrm>
              <a:off x="1531189" y="2521789"/>
              <a:ext cx="1509623" cy="150962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833113" y="2866845"/>
              <a:ext cx="862642" cy="86264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048774" y="3082506"/>
              <a:ext cx="431321" cy="43132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221302" y="3686355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221302" y="247865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221302" y="3988279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997679" y="3255034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88057" y="3168770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825151" y="2737449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703717" y="2737449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825151" y="3729487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1660585" y="3686355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221302" y="2823713"/>
              <a:ext cx="86264" cy="862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057400" y="312420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Times New Roman" pitchFamily="18" charset="0"/>
                  <a:cs typeface="Times New Roman" pitchFamily="18" charset="0"/>
                </a:rPr>
                <a:t>11+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685800" y="4963180"/>
            <a:ext cx="32766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62600" y="4953000"/>
            <a:ext cx="24384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ক্লোরিণ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209 L 0.11754 -0.11435 C 0.14254 -0.14028 0.17778 -0.15116 0.2132 -0.14653 C 0.25382 -0.14143 0.28542 -0.12199 0.30608 -0.09004 L 0.40556 0.05417 " pathEditMode="relative" rAng="330827" ptsTypes="FffFF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0" y="-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1" grpId="0" animBg="1"/>
      <p:bldP spid="31" grpId="1" animBg="1"/>
      <p:bldP spid="48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3200400" y="2286000"/>
            <a:ext cx="609600" cy="609600"/>
            <a:chOff x="762000" y="1219200"/>
            <a:chExt cx="609600" cy="609600"/>
          </a:xfrm>
        </p:grpSpPr>
        <p:sp>
          <p:nvSpPr>
            <p:cNvPr id="61" name="Oval 60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05600" y="2286000"/>
            <a:ext cx="609600" cy="609600"/>
            <a:chOff x="762000" y="1219200"/>
            <a:chExt cx="609600" cy="609600"/>
          </a:xfrm>
        </p:grpSpPr>
        <p:sp>
          <p:nvSpPr>
            <p:cNvPr id="70" name="Oval 69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953000" y="2286000"/>
            <a:ext cx="609600" cy="609600"/>
            <a:chOff x="762000" y="1219200"/>
            <a:chExt cx="609600" cy="609600"/>
          </a:xfrm>
        </p:grpSpPr>
        <p:sp>
          <p:nvSpPr>
            <p:cNvPr id="73" name="Oval 72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638800" y="2133600"/>
            <a:ext cx="990600" cy="990600"/>
            <a:chOff x="1828800" y="1295400"/>
            <a:chExt cx="990600" cy="990600"/>
          </a:xfrm>
        </p:grpSpPr>
        <p:sp>
          <p:nvSpPr>
            <p:cNvPr id="82" name="Oval 81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886200" y="2133600"/>
            <a:ext cx="990600" cy="990600"/>
            <a:chOff x="1828800" y="1295400"/>
            <a:chExt cx="990600" cy="990600"/>
          </a:xfrm>
        </p:grpSpPr>
        <p:sp>
          <p:nvSpPr>
            <p:cNvPr id="85" name="Oval 84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33600" y="2133600"/>
            <a:ext cx="990600" cy="990600"/>
            <a:chOff x="1828800" y="1295400"/>
            <a:chExt cx="990600" cy="990600"/>
          </a:xfrm>
        </p:grpSpPr>
        <p:sp>
          <p:nvSpPr>
            <p:cNvPr id="88" name="Oval 87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962400" y="1447800"/>
            <a:ext cx="609600" cy="609600"/>
            <a:chOff x="762000" y="1219200"/>
            <a:chExt cx="609600" cy="609600"/>
          </a:xfrm>
        </p:grpSpPr>
        <p:sp>
          <p:nvSpPr>
            <p:cNvPr id="54" name="Oval 53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648200" y="1219200"/>
            <a:ext cx="990600" cy="990600"/>
            <a:chOff x="1828800" y="1295400"/>
            <a:chExt cx="990600" cy="990600"/>
          </a:xfrm>
        </p:grpSpPr>
        <p:sp>
          <p:nvSpPr>
            <p:cNvPr id="57" name="Oval 56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09800" y="1447800"/>
            <a:ext cx="609600" cy="609600"/>
            <a:chOff x="762000" y="1219200"/>
            <a:chExt cx="609600" cy="609600"/>
          </a:xfrm>
        </p:grpSpPr>
        <p:sp>
          <p:nvSpPr>
            <p:cNvPr id="64" name="Oval 63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715000" y="1447800"/>
            <a:ext cx="609600" cy="609600"/>
            <a:chOff x="762000" y="1219200"/>
            <a:chExt cx="609600" cy="609600"/>
          </a:xfrm>
        </p:grpSpPr>
        <p:sp>
          <p:nvSpPr>
            <p:cNvPr id="79" name="Oval 78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00800" y="1219200"/>
            <a:ext cx="990600" cy="990600"/>
            <a:chOff x="1828800" y="1295400"/>
            <a:chExt cx="990600" cy="990600"/>
          </a:xfrm>
        </p:grpSpPr>
        <p:sp>
          <p:nvSpPr>
            <p:cNvPr id="91" name="Oval 90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895600" y="1219200"/>
            <a:ext cx="990600" cy="990600"/>
            <a:chOff x="1828800" y="1295400"/>
            <a:chExt cx="990600" cy="990600"/>
          </a:xfrm>
        </p:grpSpPr>
        <p:sp>
          <p:nvSpPr>
            <p:cNvPr id="94" name="Oval 93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55"/>
          <p:cNvGrpSpPr/>
          <p:nvPr/>
        </p:nvGrpSpPr>
        <p:grpSpPr>
          <a:xfrm>
            <a:off x="4038600" y="3200400"/>
            <a:ext cx="609600" cy="609600"/>
            <a:chOff x="762000" y="1219200"/>
            <a:chExt cx="609600" cy="609600"/>
          </a:xfrm>
        </p:grpSpPr>
        <p:sp>
          <p:nvSpPr>
            <p:cNvPr id="114" name="Oval 113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99" name="Group 58"/>
          <p:cNvGrpSpPr/>
          <p:nvPr/>
        </p:nvGrpSpPr>
        <p:grpSpPr>
          <a:xfrm>
            <a:off x="4724400" y="2971800"/>
            <a:ext cx="990600" cy="990600"/>
            <a:chOff x="1828800" y="1295400"/>
            <a:chExt cx="990600" cy="990600"/>
          </a:xfrm>
        </p:grpSpPr>
        <p:sp>
          <p:nvSpPr>
            <p:cNvPr id="112" name="Oval 111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100" name="Group 62"/>
          <p:cNvGrpSpPr/>
          <p:nvPr/>
        </p:nvGrpSpPr>
        <p:grpSpPr>
          <a:xfrm>
            <a:off x="2286000" y="3200400"/>
            <a:ext cx="609600" cy="609600"/>
            <a:chOff x="762000" y="1219200"/>
            <a:chExt cx="609600" cy="609600"/>
          </a:xfrm>
        </p:grpSpPr>
        <p:sp>
          <p:nvSpPr>
            <p:cNvPr id="110" name="Oval 109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01" name="Group 77"/>
          <p:cNvGrpSpPr/>
          <p:nvPr/>
        </p:nvGrpSpPr>
        <p:grpSpPr>
          <a:xfrm>
            <a:off x="5791200" y="3200400"/>
            <a:ext cx="609600" cy="609600"/>
            <a:chOff x="762000" y="1219200"/>
            <a:chExt cx="609600" cy="609600"/>
          </a:xfrm>
        </p:grpSpPr>
        <p:sp>
          <p:nvSpPr>
            <p:cNvPr id="108" name="Oval 107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02" name="Group 89"/>
          <p:cNvGrpSpPr/>
          <p:nvPr/>
        </p:nvGrpSpPr>
        <p:grpSpPr>
          <a:xfrm>
            <a:off x="6477000" y="2971800"/>
            <a:ext cx="990600" cy="990600"/>
            <a:chOff x="1828800" y="1295400"/>
            <a:chExt cx="990600" cy="990600"/>
          </a:xfrm>
        </p:grpSpPr>
        <p:sp>
          <p:nvSpPr>
            <p:cNvPr id="106" name="Oval 105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92"/>
          <p:cNvGrpSpPr/>
          <p:nvPr/>
        </p:nvGrpSpPr>
        <p:grpSpPr>
          <a:xfrm>
            <a:off x="2971800" y="2971800"/>
            <a:ext cx="990600" cy="990600"/>
            <a:chOff x="1828800" y="1295400"/>
            <a:chExt cx="990600" cy="990600"/>
          </a:xfrm>
        </p:grpSpPr>
        <p:sp>
          <p:nvSpPr>
            <p:cNvPr id="104" name="Oval 103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59"/>
          <p:cNvGrpSpPr/>
          <p:nvPr/>
        </p:nvGrpSpPr>
        <p:grpSpPr>
          <a:xfrm>
            <a:off x="3200400" y="4038600"/>
            <a:ext cx="609600" cy="609600"/>
            <a:chOff x="762000" y="1219200"/>
            <a:chExt cx="609600" cy="609600"/>
          </a:xfrm>
        </p:grpSpPr>
        <p:sp>
          <p:nvSpPr>
            <p:cNvPr id="153" name="Oval 152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38" name="Group 68"/>
          <p:cNvGrpSpPr/>
          <p:nvPr/>
        </p:nvGrpSpPr>
        <p:grpSpPr>
          <a:xfrm>
            <a:off x="6705600" y="4038600"/>
            <a:ext cx="609600" cy="609600"/>
            <a:chOff x="762000" y="1219200"/>
            <a:chExt cx="609600" cy="609600"/>
          </a:xfrm>
        </p:grpSpPr>
        <p:sp>
          <p:nvSpPr>
            <p:cNvPr id="151" name="Oval 150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39" name="Group 71"/>
          <p:cNvGrpSpPr/>
          <p:nvPr/>
        </p:nvGrpSpPr>
        <p:grpSpPr>
          <a:xfrm>
            <a:off x="4953000" y="4038600"/>
            <a:ext cx="609600" cy="609600"/>
            <a:chOff x="762000" y="1219200"/>
            <a:chExt cx="609600" cy="609600"/>
          </a:xfrm>
        </p:grpSpPr>
        <p:sp>
          <p:nvSpPr>
            <p:cNvPr id="149" name="Oval 148"/>
            <p:cNvSpPr/>
            <p:nvPr/>
          </p:nvSpPr>
          <p:spPr>
            <a:xfrm>
              <a:off x="762000" y="1219200"/>
              <a:ext cx="609600" cy="6096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829305" y="1295400"/>
              <a:ext cx="466095" cy="533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smtClean="0">
                  <a:solidFill>
                    <a:srgbClr val="FFFF00"/>
                  </a:solidFill>
                </a:rPr>
                <a:t>+</a:t>
              </a:r>
              <a:endParaRPr lang="en-US" sz="32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140" name="Group 80"/>
          <p:cNvGrpSpPr/>
          <p:nvPr/>
        </p:nvGrpSpPr>
        <p:grpSpPr>
          <a:xfrm>
            <a:off x="5638800" y="3886200"/>
            <a:ext cx="990600" cy="990600"/>
            <a:chOff x="1828800" y="1295400"/>
            <a:chExt cx="990600" cy="990600"/>
          </a:xfrm>
        </p:grpSpPr>
        <p:sp>
          <p:nvSpPr>
            <p:cNvPr id="147" name="Oval 146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141" name="Group 83"/>
          <p:cNvGrpSpPr/>
          <p:nvPr/>
        </p:nvGrpSpPr>
        <p:grpSpPr>
          <a:xfrm>
            <a:off x="3886200" y="3886200"/>
            <a:ext cx="990600" cy="990600"/>
            <a:chOff x="1828800" y="1295400"/>
            <a:chExt cx="990600" cy="990600"/>
          </a:xfrm>
        </p:grpSpPr>
        <p:sp>
          <p:nvSpPr>
            <p:cNvPr id="145" name="Oval 144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142" name="Group 86"/>
          <p:cNvGrpSpPr/>
          <p:nvPr/>
        </p:nvGrpSpPr>
        <p:grpSpPr>
          <a:xfrm>
            <a:off x="2133600" y="3886200"/>
            <a:ext cx="990600" cy="990600"/>
            <a:chOff x="1828800" y="1295400"/>
            <a:chExt cx="990600" cy="990600"/>
          </a:xfrm>
        </p:grpSpPr>
        <p:sp>
          <p:nvSpPr>
            <p:cNvPr id="143" name="Oval 142"/>
            <p:cNvSpPr/>
            <p:nvPr/>
          </p:nvSpPr>
          <p:spPr>
            <a:xfrm>
              <a:off x="1828800" y="1295400"/>
              <a:ext cx="990600" cy="990600"/>
            </a:xfrm>
            <a:prstGeom prst="ellipse">
              <a:avLst/>
            </a:prstGeom>
            <a:solidFill>
              <a:srgbClr val="08E40D"/>
            </a:solidFill>
            <a:ln>
              <a:solidFill>
                <a:srgbClr val="08E4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057400" y="1524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</a:rPr>
                <a:t>-</a:t>
              </a:r>
              <a:endParaRPr lang="en-US" sz="3600">
                <a:solidFill>
                  <a:srgbClr val="FF0000"/>
                </a:solidFill>
              </a:endParaRP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3657600" y="5235714"/>
            <a:ext cx="1905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NaCl 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স্তর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20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6000"/>
                            </p:stCondLst>
                            <p:childTnLst>
                              <p:par>
                                <p:cTn id="1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000"/>
                            </p:stCondLst>
                            <p:childTnLst>
                              <p:par>
                                <p:cTn id="2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2000"/>
                            </p:stCondLst>
                            <p:childTnLst>
                              <p:par>
                                <p:cTn id="2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4000"/>
                            </p:stCondLst>
                            <p:childTnLst>
                              <p:par>
                                <p:cTn id="27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000"/>
                            </p:stCondLst>
                            <p:childTnLst>
                              <p:par>
                                <p:cTn id="2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000"/>
                            </p:stCondLst>
                            <p:childTnLst>
                              <p:par>
                                <p:cTn id="3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897614"/>
            <a:ext cx="54102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NaCl </a:t>
            </a:r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 রাসায়নিক গঠনের ভিডিও</a:t>
            </a: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0" y="786825"/>
            <a:ext cx="18669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35076"/>
            <a:ext cx="8763000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000" smtClean="0">
                <a:solidFill>
                  <a:srgbClr val="99CC00"/>
                </a:solidFill>
              </a:rPr>
              <a:t> </a:t>
            </a:r>
            <a:r>
              <a:rPr lang="en-US" sz="4000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আয়ন কী ?</a:t>
            </a:r>
          </a:p>
          <a:p>
            <a:endParaRPr lang="en-US" sz="1200" smtClean="0">
              <a:solidFill>
                <a:srgbClr val="99CC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00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ক্যাটায়ন ও অ্যানায়নের মধ্যে কোন বল বিদ্যমান ?</a:t>
            </a:r>
          </a:p>
          <a:p>
            <a:endParaRPr lang="en-US" sz="1200" smtClean="0">
              <a:solidFill>
                <a:srgbClr val="99CC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00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আয়নিক যৌগ কোন দ্রাবকে দ্রবীভূত ?</a:t>
            </a:r>
            <a:endParaRPr lang="en-US" sz="2400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3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62000"/>
            <a:ext cx="17526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09800"/>
            <a:ext cx="8305800" cy="221599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4000" b="1" smtClean="0">
                <a:solidFill>
                  <a:srgbClr val="99CC00"/>
                </a:solidFill>
              </a:rPr>
              <a:t> </a:t>
            </a:r>
            <a:r>
              <a:rPr lang="en-US" sz="4000" b="1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পরমানু অপেক্ষা ক্যাটায়নের আকার ছোট কেন 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000" b="1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 পরমানু অপেক্ষা </a:t>
            </a:r>
            <a:r>
              <a:rPr lang="en-US" sz="4000" b="1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অ্যানায়নের আকার বড় </a:t>
            </a:r>
            <a:r>
              <a:rPr lang="en-US" sz="4000" b="1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কেন </a:t>
            </a:r>
            <a:r>
              <a:rPr lang="en-US" sz="4000" b="1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4000" b="1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mtClean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NaCl </a:t>
            </a:r>
            <a:r>
              <a:rPr lang="en-US" sz="4000" b="1" smtClean="0">
                <a:solidFill>
                  <a:srgbClr val="99CC00"/>
                </a:solidFill>
                <a:latin typeface="NikoshBAN" pitchFamily="2" charset="0"/>
                <a:cs typeface="NikoshBAN" pitchFamily="2" charset="0"/>
              </a:rPr>
              <a:t>এর গঠন চিত্র অংকন কর।</a:t>
            </a:r>
            <a:endParaRPr lang="en-US" b="1">
              <a:solidFill>
                <a:srgbClr val="99CC0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66294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1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40786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2743200" y="350838"/>
            <a:ext cx="3581400" cy="9445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1" i="0" u="none" strike="noStrike" kern="1200" normalizeH="0" baseline="0" noProof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6000" b="1" i="0" u="none" strike="noStrike" kern="120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04800" y="1600200"/>
            <a:ext cx="5079640" cy="2819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উত্তম কুমার মৃধা</a:t>
            </a:r>
            <a:endParaRPr kumimoji="0" lang="bn-IN" sz="32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IN" sz="3200" b="1" i="0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ইনস্ট্রাক্টর</a:t>
            </a:r>
            <a:r>
              <a:rPr kumimoji="0" lang="bn-IN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(রসায়ন)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IN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মাগুরা টেকনিক্যাল স্কুল ও</a:t>
            </a:r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কলেজ মাগুরা</a:t>
            </a:r>
            <a:r>
              <a:rPr kumimoji="0" lang="en-US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3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311727" y="4419600"/>
            <a:ext cx="5072713" cy="182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bn-IN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kumimoji="0" lang="bn-IN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kumimoji="0" lang="bn-IN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বিষয়ঃ রসায়ন</a:t>
            </a:r>
            <a:r>
              <a:rPr kumimoji="0" lang="bn-IN" sz="3200" b="1" i="0" u="none" strike="noStrike" kern="1200" cap="all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।</a:t>
            </a:r>
            <a:endParaRPr kumimoji="0" lang="bn-IN" sz="3200" b="1" i="0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bn-IN" sz="32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সময়ঃ ৪৫ মিনিট। </a:t>
            </a:r>
            <a:endParaRPr kumimoji="0" lang="en-US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40" y="1600200"/>
            <a:ext cx="345476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0"/>
            <a:ext cx="2068286" cy="2614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755" y="2538045"/>
            <a:ext cx="1828799" cy="27358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1400" y="5410200"/>
            <a:ext cx="2057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লবণ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06749"/>
            <a:ext cx="3200399" cy="19065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99676"/>
            <a:ext cx="3200400" cy="221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1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20" y="457200"/>
            <a:ext cx="3415580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9" y="2438400"/>
            <a:ext cx="3415581" cy="27709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5486400"/>
            <a:ext cx="22860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smtClean="0">
                <a:latin typeface="NikoshBAN" pitchFamily="2" charset="0"/>
                <a:cs typeface="NikoshBAN" pitchFamily="2" charset="0"/>
              </a:rPr>
              <a:t>সোডিয়াম মেটাল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7200"/>
            <a:ext cx="3428999" cy="1739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38401"/>
            <a:ext cx="3428999" cy="27709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5486400"/>
            <a:ext cx="21336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NikoshBAN" pitchFamily="2" charset="0"/>
                <a:cs typeface="NikoshBAN" pitchFamily="2" charset="0"/>
              </a:rPr>
              <a:t>ক্লোরিন গ্যাস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2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7924800" cy="107721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NikoshBAN" pitchFamily="2" charset="0"/>
                <a:cs typeface="NikoshBAN" pitchFamily="2" charset="0"/>
              </a:rPr>
              <a:t>সোডিয়াম মেটাল এবং ক্লোরিন গ্যাসের বিক্রিয়ায় খাবার লবন প্রস্তুতির ভিডিও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743200"/>
            <a:ext cx="7772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সোডিয়াম ক্লোরাইডের গঠন</a:t>
            </a:r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4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4700" y="533400"/>
            <a:ext cx="2286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  <a:endParaRPr lang="en-US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92868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 ………….</a:t>
            </a:r>
          </a:p>
          <a:p>
            <a:endParaRPr lang="en-US" sz="320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ক্যাটায়ন কি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অ্যানায়ন কি বলতে পারবে।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320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আয়নিক  যৌগ কি বলতে পারবে।</a:t>
            </a:r>
            <a:endParaRPr lang="en-US" sz="320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20436"/>
            <a:ext cx="4500563" cy="429014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241819"/>
              </p:ext>
            </p:extLst>
          </p:nvPr>
        </p:nvGraphicFramePr>
        <p:xfrm>
          <a:off x="4527550" y="3333750"/>
          <a:ext cx="88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4" imgW="88560" imgH="190440" progId="Equation.3">
                  <p:embed/>
                </p:oleObj>
              </mc:Choice>
              <mc:Fallback>
                <p:oleObj name="Equation" r:id="rId4" imgW="88560" imgH="1904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3333750"/>
                        <a:ext cx="889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77000" y="3468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21730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1800" y="5444836"/>
            <a:ext cx="125968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024745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386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38600" y="2057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038600" y="4114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386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6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8600" y="371543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1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6" presetClass="entr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5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2800" y="1473199"/>
            <a:ext cx="3073400" cy="3131389"/>
            <a:chOff x="2438400" y="1219200"/>
            <a:chExt cx="4038600" cy="4114800"/>
          </a:xfrm>
        </p:grpSpPr>
        <p:grpSp>
          <p:nvGrpSpPr>
            <p:cNvPr id="18" name="Group 22"/>
            <p:cNvGrpSpPr/>
            <p:nvPr/>
          </p:nvGrpSpPr>
          <p:grpSpPr>
            <a:xfrm>
              <a:off x="2438400" y="1219200"/>
              <a:ext cx="4038600" cy="4038600"/>
              <a:chOff x="2438400" y="1219200"/>
              <a:chExt cx="4038600" cy="40386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2438400" y="1219200"/>
                <a:ext cx="4038600" cy="40386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124200" y="1905000"/>
                <a:ext cx="2667000" cy="2667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657600" y="2514600"/>
                <a:ext cx="1524000" cy="1524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4038600" y="2895600"/>
                <a:ext cx="762000" cy="762000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048000" y="1828800"/>
              <a:ext cx="2819400" cy="3505200"/>
              <a:chOff x="3048000" y="1828800"/>
              <a:chExt cx="2819400" cy="35052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4343400" y="3962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343400" y="1828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343400" y="5181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343400" y="4495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715000" y="3200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480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410200" y="2286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429000" y="2286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5410200" y="4038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3352800" y="3962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343400" y="2438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762000" y="5130225"/>
            <a:ext cx="3124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NikoshBAN" pitchFamily="2" charset="0"/>
                <a:cs typeface="NikoshBAN" pitchFamily="2" charset="0"/>
              </a:rPr>
              <a:t>সোডিয়াম পরমানু(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Na)</a:t>
            </a:r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340709" y="1987909"/>
            <a:ext cx="2145581" cy="2145581"/>
            <a:chOff x="5340709" y="1987909"/>
            <a:chExt cx="2145581" cy="2145581"/>
          </a:xfrm>
        </p:grpSpPr>
        <p:grpSp>
          <p:nvGrpSpPr>
            <p:cNvPr id="9" name="Group 8"/>
            <p:cNvGrpSpPr/>
            <p:nvPr/>
          </p:nvGrpSpPr>
          <p:grpSpPr>
            <a:xfrm>
              <a:off x="5340709" y="1987909"/>
              <a:ext cx="2145581" cy="2145581"/>
              <a:chOff x="5340709" y="1987909"/>
              <a:chExt cx="2145581" cy="2145581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5398698" y="2045898"/>
                <a:ext cx="2029604" cy="202960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326516" y="1987909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326516" y="4017513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7370313" y="3031706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340709" y="2915728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138358" y="2335841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630652" y="2335841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138358" y="3669581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572664" y="3611592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804619" y="2451819"/>
              <a:ext cx="1159774" cy="1275750"/>
              <a:chOff x="5804619" y="2451819"/>
              <a:chExt cx="1159774" cy="127575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804619" y="2509808"/>
                <a:ext cx="1159774" cy="115977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094562" y="2799751"/>
                <a:ext cx="579887" cy="57988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326516" y="3611592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326516" y="2451819"/>
                <a:ext cx="115977" cy="11597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5122172" y="5130224"/>
            <a:ext cx="26406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NikoshBAN" pitchFamily="2" charset="0"/>
                <a:cs typeface="NikoshBAN" pitchFamily="2" charset="0"/>
              </a:rPr>
              <a:t>নিয়ন পরমানু(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Ne)</a:t>
            </a:r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7113" y="2819400"/>
            <a:ext cx="579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0762" y="2895600"/>
            <a:ext cx="68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90523" y="2916850"/>
            <a:ext cx="76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NikoshBAN" pitchFamily="2" charset="0"/>
                <a:cs typeface="NikoshBAN" pitchFamily="2" charset="0"/>
              </a:rPr>
              <a:t>অষ্টক</a:t>
            </a:r>
            <a:endParaRPr lang="en-US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0" y="1981200"/>
            <a:ext cx="2145581" cy="2145581"/>
            <a:chOff x="3074358" y="-25752"/>
            <a:chExt cx="2145581" cy="2145581"/>
          </a:xfrm>
        </p:grpSpPr>
        <p:sp>
          <p:nvSpPr>
            <p:cNvPr id="50" name="Oval 49"/>
            <p:cNvSpPr/>
            <p:nvPr/>
          </p:nvSpPr>
          <p:spPr>
            <a:xfrm>
              <a:off x="3132347" y="32237"/>
              <a:ext cx="2029604" cy="20296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060165" y="-25752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060165" y="2003852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103962" y="1018045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074358" y="902067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872007" y="322180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364301" y="322180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872007" y="1655920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306313" y="1597931"/>
              <a:ext cx="115977" cy="11597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79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5" grpId="0" animBg="1"/>
      <p:bldP spid="54" grpId="0" animBg="1"/>
      <p:bldP spid="6" grpId="0"/>
      <p:bldP spid="7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</TotalTime>
  <Words>187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Upama mridha</dc:creator>
  <cp:lastModifiedBy>Upama mridha</cp:lastModifiedBy>
  <cp:revision>110</cp:revision>
  <dcterms:created xsi:type="dcterms:W3CDTF">2006-08-16T00:00:00Z</dcterms:created>
  <dcterms:modified xsi:type="dcterms:W3CDTF">2016-07-18T14:43:02Z</dcterms:modified>
</cp:coreProperties>
</file>